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  <p:sldMasterId id="2147483757" r:id="rId2"/>
  </p:sldMasterIdLst>
  <p:notesMasterIdLst>
    <p:notesMasterId r:id="rId45"/>
  </p:notesMasterIdLst>
  <p:handoutMasterIdLst>
    <p:handoutMasterId r:id="rId46"/>
  </p:handoutMasterIdLst>
  <p:sldIdLst>
    <p:sldId id="256" r:id="rId3"/>
    <p:sldId id="257" r:id="rId4"/>
    <p:sldId id="259" r:id="rId5"/>
    <p:sldId id="260" r:id="rId6"/>
    <p:sldId id="261" r:id="rId7"/>
    <p:sldId id="262" r:id="rId8"/>
    <p:sldId id="258" r:id="rId9"/>
    <p:sldId id="271" r:id="rId10"/>
    <p:sldId id="265" r:id="rId11"/>
    <p:sldId id="263" r:id="rId12"/>
    <p:sldId id="264" r:id="rId13"/>
    <p:sldId id="266" r:id="rId14"/>
    <p:sldId id="267" r:id="rId15"/>
    <p:sldId id="268" r:id="rId16"/>
    <p:sldId id="277" r:id="rId17"/>
    <p:sldId id="269" r:id="rId18"/>
    <p:sldId id="276" r:id="rId19"/>
    <p:sldId id="278" r:id="rId20"/>
    <p:sldId id="275" r:id="rId21"/>
    <p:sldId id="272" r:id="rId22"/>
    <p:sldId id="270" r:id="rId23"/>
    <p:sldId id="279" r:id="rId24"/>
    <p:sldId id="273" r:id="rId25"/>
    <p:sldId id="297" r:id="rId26"/>
    <p:sldId id="290" r:id="rId27"/>
    <p:sldId id="291" r:id="rId28"/>
    <p:sldId id="292" r:id="rId29"/>
    <p:sldId id="284" r:id="rId30"/>
    <p:sldId id="298" r:id="rId31"/>
    <p:sldId id="299" r:id="rId32"/>
    <p:sldId id="302" r:id="rId33"/>
    <p:sldId id="303" r:id="rId34"/>
    <p:sldId id="304" r:id="rId35"/>
    <p:sldId id="305" r:id="rId36"/>
    <p:sldId id="306" r:id="rId37"/>
    <p:sldId id="311" r:id="rId38"/>
    <p:sldId id="315" r:id="rId39"/>
    <p:sldId id="316" r:id="rId40"/>
    <p:sldId id="317" r:id="rId41"/>
    <p:sldId id="318" r:id="rId42"/>
    <p:sldId id="319" r:id="rId43"/>
    <p:sldId id="29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7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2017-11-13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2017-11-13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fld id="{F8C50994-CB72-489F-B920-EC2EEFD64816}" type="slidenum">
              <a:rPr lang="en-US"/>
              <a:pPr eaLnBrk="1" hangingPunct="1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9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fld id="{C6DA7A50-F76D-4EB6-B7EB-050FD9BCACE9}" type="slidenum">
              <a:rPr lang="en-US"/>
              <a:pPr eaLnBrk="1" hangingPunct="1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4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a column name was changed, one isn’t used, and a map points to a family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fld id="{5A9570B6-FEC2-4795-82F7-40A7F4DFB314}" type="slidenum">
              <a:rPr lang="en-US"/>
              <a:pPr eaLnBrk="1" hangingPunct="1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104744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06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05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402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13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2017-11-13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32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+mn-lt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2400" baseline="0">
          <a:solidFill>
            <a:schemeClr val="bg1"/>
          </a:solidFill>
          <a:latin typeface="+mn-lt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+mn-lt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+mn-lt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000" b="1" dirty="0" err="1" smtClean="0">
                <a:solidFill>
                  <a:srgbClr val="800000"/>
                </a:solidFill>
              </a:rPr>
              <a:t>HBase</a:t>
            </a:r>
            <a:r>
              <a:rPr lang="en-US" sz="4000" b="1" dirty="0" smtClean="0">
                <a:solidFill>
                  <a:srgbClr val="800000"/>
                </a:solidFill>
              </a:rPr>
              <a:t> and Hive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/>
          </a:bodyPr>
          <a:lstStyle/>
          <a:p>
            <a:endParaRPr lang="en-US" sz="4300" b="1" dirty="0" smtClean="0">
              <a:solidFill>
                <a:srgbClr val="800000"/>
              </a:solidFill>
            </a:endParaRP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endParaRPr lang="en-US" sz="36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HBase: Keys and Column Families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Tcd_column_families_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17" y="2580558"/>
            <a:ext cx="5821680" cy="26136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9977" y="2377756"/>
            <a:ext cx="2210816" cy="1030188"/>
            <a:chOff x="369977" y="2377756"/>
            <a:chExt cx="2210816" cy="103018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75138" y="2747088"/>
              <a:ext cx="997822" cy="6608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977" y="2377756"/>
              <a:ext cx="221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row has a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Key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37911" y="1814055"/>
            <a:ext cx="4762842" cy="1224557"/>
            <a:chOff x="3437911" y="1814055"/>
            <a:chExt cx="4762842" cy="122455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543200" y="2202854"/>
              <a:ext cx="841803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37911" y="1814055"/>
              <a:ext cx="4762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record is divided into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Column Families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537404" y="2202854"/>
              <a:ext cx="1000926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161779" y="4561202"/>
            <a:ext cx="5580937" cy="1383908"/>
            <a:chOff x="2161779" y="4561202"/>
            <a:chExt cx="5580937" cy="1383908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3887617" y="4561202"/>
              <a:ext cx="466514" cy="10107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354131" y="4561202"/>
              <a:ext cx="725689" cy="9593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61779" y="5575778"/>
              <a:ext cx="5580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column family consists of one or more </a:t>
              </a:r>
              <a:r>
                <a:rPr lang="en-US" b="1" i="1" dirty="0" smtClean="0">
                  <a:solidFill>
                    <a:srgbClr val="0000FF"/>
                  </a:solidFill>
                </a:rPr>
                <a:t>Columns</a:t>
              </a:r>
              <a:endParaRPr lang="en-US" b="1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94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Key</a:t>
            </a:r>
          </a:p>
          <a:p>
            <a:pPr lvl="1"/>
            <a:r>
              <a:rPr lang="en-US" dirty="0" smtClean="0"/>
              <a:t>Byte array</a:t>
            </a:r>
          </a:p>
          <a:p>
            <a:pPr lvl="1"/>
            <a:r>
              <a:rPr lang="en-US" dirty="0" smtClean="0"/>
              <a:t>Serves as the primary key for the table</a:t>
            </a:r>
          </a:p>
          <a:p>
            <a:pPr lvl="1"/>
            <a:r>
              <a:rPr lang="en-US" dirty="0" smtClean="0"/>
              <a:t>Indexed far fast lookup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Column Family</a:t>
            </a:r>
          </a:p>
          <a:p>
            <a:pPr lvl="1"/>
            <a:r>
              <a:rPr lang="en-US" dirty="0" smtClean="0"/>
              <a:t>Has a name (string)</a:t>
            </a:r>
          </a:p>
          <a:p>
            <a:pPr lvl="1"/>
            <a:r>
              <a:rPr lang="en-US" dirty="0" smtClean="0"/>
              <a:t>Contains one or more related columns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Column</a:t>
            </a:r>
          </a:p>
          <a:p>
            <a:pPr lvl="1"/>
            <a:r>
              <a:rPr lang="en-US" dirty="0" smtClean="0"/>
              <a:t>Belongs to one column family</a:t>
            </a:r>
          </a:p>
          <a:p>
            <a:pPr lvl="1"/>
            <a:r>
              <a:rPr lang="en-US" dirty="0" smtClean="0"/>
              <a:t>Included inside the row</a:t>
            </a:r>
          </a:p>
          <a:p>
            <a:pPr lvl="2"/>
            <a:r>
              <a:rPr lang="en-US" b="1" i="1" dirty="0" err="1" smtClean="0">
                <a:solidFill>
                  <a:schemeClr val="tx1"/>
                </a:solidFill>
              </a:rPr>
              <a:t>familyName:columnName</a:t>
            </a:r>
            <a:endParaRPr lang="en-US" b="1" i="1" dirty="0" smtClean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83969" y="691613"/>
            <a:ext cx="3012373" cy="733763"/>
            <a:chOff x="2883969" y="691613"/>
            <a:chExt cx="3012373" cy="73376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416747" y="920015"/>
              <a:ext cx="375803" cy="5053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883969" y="691613"/>
              <a:ext cx="3012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family named “Contents”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70279" y="383836"/>
            <a:ext cx="2782167" cy="1114565"/>
            <a:chOff x="5770279" y="383836"/>
            <a:chExt cx="2782167" cy="11145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655501" y="691613"/>
              <a:ext cx="375803" cy="8067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770279" y="383836"/>
              <a:ext cx="2782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family named “anchor”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5108" y="2687258"/>
            <a:ext cx="2623144" cy="655896"/>
            <a:chOff x="6415108" y="2687258"/>
            <a:chExt cx="2623144" cy="655896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6919959" y="2915541"/>
              <a:ext cx="155505" cy="4276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15108" y="2687258"/>
              <a:ext cx="2623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named “</a:t>
              </a:r>
              <a:r>
                <a:rPr lang="en-US" sz="1400" b="1" dirty="0" err="1" smtClean="0">
                  <a:solidFill>
                    <a:srgbClr val="0000FF"/>
                  </a:solidFill>
                </a:rPr>
                <a:t>apache.com</a:t>
              </a:r>
              <a:r>
                <a:rPr lang="en-US" sz="1400" b="1" dirty="0" smtClean="0">
                  <a:solidFill>
                    <a:srgbClr val="0000FF"/>
                  </a:solidFill>
                </a:rPr>
                <a:t>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9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Version Number</a:t>
            </a:r>
          </a:p>
          <a:p>
            <a:pPr lvl="1"/>
            <a:r>
              <a:rPr lang="en-US" sz="2000" dirty="0" smtClean="0"/>
              <a:t>Unique within each key</a:t>
            </a:r>
          </a:p>
          <a:p>
            <a:pPr lvl="1"/>
            <a:r>
              <a:rPr lang="en-US" sz="2000" dirty="0" smtClean="0"/>
              <a:t>By default</a:t>
            </a:r>
            <a:r>
              <a:rPr lang="en-US" sz="2000" dirty="0" smtClean="0">
                <a:sym typeface="Wingdings"/>
              </a:rPr>
              <a:t> System’s timestamp</a:t>
            </a:r>
          </a:p>
          <a:p>
            <a:pPr lvl="1"/>
            <a:r>
              <a:rPr lang="en-US" sz="2000" dirty="0" smtClean="0">
                <a:sym typeface="Wingdings"/>
              </a:rPr>
              <a:t>Data type is Long</a:t>
            </a:r>
            <a:endParaRPr lang="en-US" sz="2000" dirty="0" smtClean="0"/>
          </a:p>
          <a:p>
            <a:r>
              <a:rPr lang="en-US" sz="2000" b="1" dirty="0" smtClean="0">
                <a:solidFill>
                  <a:srgbClr val="800000"/>
                </a:solidFill>
              </a:rPr>
              <a:t>Value (Cell)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Byte array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91000" y="999390"/>
            <a:ext cx="1109119" cy="139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969" y="691613"/>
            <a:ext cx="249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Version number for each row</a:t>
            </a:r>
            <a:endParaRPr lang="en-US" sz="1400" b="1" i="1" u="sng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17245" y="2452268"/>
            <a:ext cx="641670" cy="847289"/>
            <a:chOff x="7817245" y="2452268"/>
            <a:chExt cx="641670" cy="847289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>
              <a:off x="8138080" y="2760045"/>
              <a:ext cx="81125" cy="5395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817245" y="2452268"/>
              <a:ext cx="641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value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3194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HBase schema consists of several </a:t>
            </a:r>
            <a:r>
              <a:rPr lang="en-US" b="1" i="1" dirty="0" smtClean="0">
                <a:solidFill>
                  <a:srgbClr val="0000FF"/>
                </a:solidFill>
              </a:rPr>
              <a:t>Tables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Each table consists of a set of </a:t>
            </a:r>
            <a:r>
              <a:rPr lang="en-US" b="1" i="1" dirty="0" smtClean="0">
                <a:solidFill>
                  <a:srgbClr val="0000FF"/>
                </a:solidFill>
              </a:rPr>
              <a:t>Column Families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Columns are not part of the schema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HBase has </a:t>
            </a:r>
            <a:r>
              <a:rPr lang="en-US" b="1" i="1" dirty="0" smtClean="0">
                <a:solidFill>
                  <a:srgbClr val="0000FF"/>
                </a:solidFill>
              </a:rPr>
              <a:t>Dynamic Columns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Because column names are encoded inside the cells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Different cells can have different columns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10" y="4224295"/>
            <a:ext cx="5157572" cy="19535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6557" y="4807403"/>
            <a:ext cx="2909753" cy="923330"/>
            <a:chOff x="446557" y="4807403"/>
            <a:chExt cx="2909753" cy="923330"/>
          </a:xfrm>
        </p:grpSpPr>
        <p:sp>
          <p:nvSpPr>
            <p:cNvPr id="7" name="Right Arrow 6"/>
            <p:cNvSpPr/>
            <p:nvPr/>
          </p:nvSpPr>
          <p:spPr>
            <a:xfrm>
              <a:off x="2760208" y="4807403"/>
              <a:ext cx="596102" cy="8940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557" y="4807403"/>
              <a:ext cx="2456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</a:rPr>
                <a:t>“Roles” column family has different columns in different cells</a:t>
              </a:r>
              <a:endParaRPr lang="en-US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Notes on Data Model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112147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 </a:t>
            </a:r>
            <a:r>
              <a:rPr lang="en-US" sz="1800" b="1" i="1" dirty="0" smtClean="0">
                <a:solidFill>
                  <a:srgbClr val="0000FF"/>
                </a:solidFill>
              </a:rPr>
              <a:t>version number </a:t>
            </a:r>
            <a:r>
              <a:rPr lang="en-US" sz="1800" dirty="0" smtClean="0"/>
              <a:t>can be user-supplied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Even does not have to be inserted in increasing order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Version number are unique within each key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Table can be very sparse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Many cells are empty </a:t>
            </a:r>
          </a:p>
          <a:p>
            <a:r>
              <a:rPr lang="en-US" sz="1800" b="1" i="1" dirty="0" smtClean="0">
                <a:solidFill>
                  <a:srgbClr val="0000FF"/>
                </a:solidFill>
              </a:rPr>
              <a:t>Keys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are indexed as the primary key</a:t>
            </a:r>
          </a:p>
        </p:txBody>
      </p:sp>
      <p:pic>
        <p:nvPicPr>
          <p:cNvPr id="5" name="Picture 4" descr="Screen shot 2013-02-15 at 12.2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8" y="4431622"/>
            <a:ext cx="6597758" cy="16845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842207" y="3809640"/>
            <a:ext cx="77752" cy="764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83261" y="3237803"/>
            <a:ext cx="24232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Has two columns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[</a:t>
            </a:r>
            <a:r>
              <a:rPr lang="en-US" sz="1600" dirty="0" err="1" smtClean="0">
                <a:solidFill>
                  <a:srgbClr val="FF0000"/>
                </a:solidFill>
              </a:rPr>
              <a:t>cnnsi.com</a:t>
            </a:r>
            <a:r>
              <a:rPr lang="en-US" sz="1600" dirty="0" smtClean="0">
                <a:solidFill>
                  <a:srgbClr val="FF0000"/>
                </a:solidFill>
              </a:rPr>
              <a:t> &amp; </a:t>
            </a:r>
            <a:r>
              <a:rPr lang="en-US" sz="1600" dirty="0" err="1" smtClean="0">
                <a:solidFill>
                  <a:srgbClr val="FF0000"/>
                </a:solidFill>
              </a:rPr>
              <a:t>my.look.ca</a:t>
            </a:r>
            <a:r>
              <a:rPr lang="en-US" sz="1600" dirty="0" smtClean="0">
                <a:solidFill>
                  <a:srgbClr val="FF0000"/>
                </a:solidFill>
              </a:rPr>
              <a:t>]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55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Physical Model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Physical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636415" cy="13087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Each column family is stored in a separate file (called </a:t>
            </a:r>
            <a:r>
              <a:rPr lang="en-US" b="1" i="1" dirty="0" err="1" smtClean="0">
                <a:solidFill>
                  <a:srgbClr val="800000"/>
                </a:solidFill>
              </a:rPr>
              <a:t>HTables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Key &amp; Version numbers are replicated with each column family</a:t>
            </a:r>
          </a:p>
          <a:p>
            <a:r>
              <a:rPr lang="en-US" dirty="0" smtClean="0"/>
              <a:t>Empty cells are not stored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 descr="Screen shot 2013-02-15 at 12.3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33" y="5044281"/>
            <a:ext cx="4776438" cy="1312069"/>
          </a:xfrm>
          <a:prstGeom prst="rect">
            <a:avLst/>
          </a:prstGeom>
        </p:spPr>
      </p:pic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39" y="3006247"/>
            <a:ext cx="4725932" cy="170406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53556" y="3984663"/>
            <a:ext cx="3136011" cy="1600217"/>
          </a:xfrm>
          <a:prstGeom prst="wedgeRoundRectCallout">
            <a:avLst>
              <a:gd name="adj1" fmla="val -1412"/>
              <a:gd name="adj2" fmla="val -921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HBase maintains a multi-level index on values:</a:t>
            </a:r>
          </a:p>
          <a:p>
            <a:pPr algn="ctr"/>
            <a:r>
              <a:rPr lang="en-US" i="1" dirty="0" smtClean="0">
                <a:solidFill>
                  <a:srgbClr val="FFFF00"/>
                </a:solidFill>
              </a:rPr>
              <a:t>&lt;key, column family, column name, timestamp&gt;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6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23" y="244158"/>
            <a:ext cx="2624660" cy="1339850"/>
          </a:xfrm>
        </p:spPr>
        <p:txBody>
          <a:bodyPr/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83" y="362823"/>
            <a:ext cx="5157572" cy="1671578"/>
          </a:xfrm>
          <a:prstGeom prst="rect">
            <a:avLst/>
          </a:prstGeom>
        </p:spPr>
      </p:pic>
      <p:pic>
        <p:nvPicPr>
          <p:cNvPr id="7" name="Picture 6" descr="Screen shot 2013-02-15 at 1.15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" y="2112149"/>
            <a:ext cx="7814111" cy="43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 descr="Screen shot 2013-02-15 at 1.1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873564"/>
            <a:ext cx="6590030" cy="42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943698" cy="1308754"/>
          </a:xfrm>
        </p:spPr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 err="1" smtClean="0"/>
              <a:t>HTable</a:t>
            </a:r>
            <a:r>
              <a:rPr lang="en-US" dirty="0" smtClean="0"/>
              <a:t> (column family) is partitioned horizontally into </a:t>
            </a:r>
            <a:r>
              <a:rPr lang="en-US" b="1" i="1" dirty="0" smtClean="0">
                <a:solidFill>
                  <a:srgbClr val="0000FF"/>
                </a:solidFill>
              </a:rPr>
              <a:t>regions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Regions are counterpart to HDFS blocks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1" y="3417966"/>
            <a:ext cx="4725932" cy="1704062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214133" y="417246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214133" y="476543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219870" y="5565730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7757" y="4800953"/>
            <a:ext cx="239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Each will be one region</a:t>
            </a:r>
            <a:endParaRPr lang="en-US" b="1" i="1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12043" y="5170285"/>
            <a:ext cx="12959" cy="777418"/>
          </a:xfrm>
          <a:prstGeom prst="line">
            <a:avLst/>
          </a:prstGeom>
          <a:ln w="381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HBase: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444" y="1862667"/>
            <a:ext cx="7554031" cy="4202854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charset="0"/>
                <a:ea typeface="宋体" charset="0"/>
              </a:rPr>
              <a:t>An open-source version of Google </a:t>
            </a:r>
            <a:r>
              <a:rPr lang="en-US" b="1" dirty="0" err="1" smtClean="0">
                <a:latin typeface="Arial" charset="0"/>
                <a:ea typeface="宋体" charset="0"/>
              </a:rPr>
              <a:t>BigTable</a:t>
            </a:r>
            <a:endParaRPr lang="en-US" b="1" dirty="0" smtClean="0">
              <a:latin typeface="Arial" charset="0"/>
              <a:ea typeface="宋体" charset="0"/>
            </a:endParaRPr>
          </a:p>
          <a:p>
            <a:r>
              <a:rPr lang="en-US" b="1" dirty="0" err="1" smtClean="0">
                <a:latin typeface="Arial" charset="0"/>
                <a:ea typeface="宋体" charset="0"/>
              </a:rPr>
              <a:t>HBase</a:t>
            </a:r>
            <a:r>
              <a:rPr lang="en-US" b="1" dirty="0" smtClean="0">
                <a:latin typeface="Arial" charset="0"/>
                <a:ea typeface="宋体" charset="0"/>
              </a:rPr>
              <a:t> </a:t>
            </a:r>
            <a:r>
              <a:rPr lang="en-US" b="1" dirty="0">
                <a:latin typeface="Arial" charset="0"/>
                <a:ea typeface="宋体" charset="0"/>
              </a:rPr>
              <a:t>is a distributed column-oriented </a:t>
            </a:r>
            <a:r>
              <a:rPr lang="en-US" b="1" dirty="0" smtClean="0">
                <a:latin typeface="Arial" charset="0"/>
                <a:ea typeface="宋体" charset="0"/>
              </a:rPr>
              <a:t>data store built </a:t>
            </a:r>
            <a:r>
              <a:rPr lang="en-US" b="1" dirty="0">
                <a:latin typeface="Arial" charset="0"/>
                <a:ea typeface="宋体" charset="0"/>
              </a:rPr>
              <a:t>on top of </a:t>
            </a:r>
            <a:r>
              <a:rPr lang="en-US" b="1" dirty="0" smtClean="0">
                <a:latin typeface="Arial" charset="0"/>
                <a:ea typeface="宋体" charset="0"/>
              </a:rPr>
              <a:t>HDFS</a:t>
            </a:r>
          </a:p>
          <a:p>
            <a:r>
              <a:rPr lang="en-US" altLang="zh-CN" b="1" dirty="0" err="1" smtClean="0"/>
              <a:t>HBase</a:t>
            </a:r>
            <a:r>
              <a:rPr lang="en-US" altLang="zh-CN" b="1" dirty="0" smtClean="0"/>
              <a:t> </a:t>
            </a:r>
            <a:r>
              <a:rPr lang="en-US" altLang="zh-CN" b="1" dirty="0"/>
              <a:t>is an Apache open source project whose goal </a:t>
            </a:r>
            <a:r>
              <a:rPr lang="en-US" altLang="zh-CN" b="1" dirty="0" smtClean="0"/>
              <a:t>is </a:t>
            </a:r>
            <a:r>
              <a:rPr lang="en-US" altLang="zh-CN" b="1" dirty="0"/>
              <a:t>to provide storage for </a:t>
            </a:r>
            <a:r>
              <a:rPr lang="en-US" altLang="zh-CN" b="1" dirty="0" smtClean="0"/>
              <a:t>Hadoop </a:t>
            </a:r>
            <a:r>
              <a:rPr lang="en-US" altLang="zh-CN" b="1" dirty="0"/>
              <a:t>Distributed Computing </a:t>
            </a:r>
            <a:endParaRPr lang="en-US" altLang="zh-CN" b="1" dirty="0" smtClean="0"/>
          </a:p>
          <a:p>
            <a:r>
              <a:rPr lang="en-US" altLang="zh-CN" b="1" dirty="0" smtClean="0"/>
              <a:t>Data </a:t>
            </a:r>
            <a:r>
              <a:rPr lang="en-US" altLang="zh-CN" b="1" dirty="0"/>
              <a:t>is logically organized into tables, rows and columns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9" y="444501"/>
            <a:ext cx="1439333" cy="10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Architecture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8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</a:t>
            </a:r>
            <a:r>
              <a:rPr lang="en-US" altLang="zh-CN" dirty="0" smtClean="0"/>
              <a:t>Major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18318" y="2060316"/>
            <a:ext cx="3672682" cy="343385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HBaseMaster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One master</a:t>
            </a:r>
          </a:p>
          <a:p>
            <a:pPr lvl="1"/>
            <a:endParaRPr lang="en-US" altLang="zh-CN" sz="2800" dirty="0"/>
          </a:p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HRegionServer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Many region servers</a:t>
            </a:r>
            <a:endParaRPr lang="en-US" altLang="zh-CN" sz="2600" dirty="0"/>
          </a:p>
          <a:p>
            <a:pPr>
              <a:buFont typeface="Wingdings" charset="0"/>
              <a:buNone/>
            </a:pPr>
            <a:endParaRPr lang="en-US" altLang="zh-CN" sz="2800" dirty="0"/>
          </a:p>
          <a:p>
            <a:r>
              <a:rPr lang="en-US" altLang="zh-CN" sz="2800" dirty="0"/>
              <a:t>The HBase client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674255"/>
              </p:ext>
            </p:extLst>
          </p:nvPr>
        </p:nvGraphicFramePr>
        <p:xfrm>
          <a:off x="3865352" y="1770202"/>
          <a:ext cx="4611660" cy="3387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Visio" r:id="rId3" imgW="6481572" imgH="4331208" progId="Visio.Drawing.6">
                  <p:embed/>
                </p:oleObj>
              </mc:Choice>
              <mc:Fallback>
                <p:oleObj name="Visio" r:id="rId3" imgW="6481572" imgH="433120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352" y="1770202"/>
                        <a:ext cx="4611660" cy="3387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8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91862"/>
            <a:ext cx="7688250" cy="417365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Region</a:t>
            </a:r>
          </a:p>
          <a:p>
            <a:pPr lvl="1"/>
            <a:r>
              <a:rPr lang="en-US" dirty="0" smtClean="0"/>
              <a:t>A subset of a table’s rows, like horizontal range partitioning</a:t>
            </a:r>
          </a:p>
          <a:p>
            <a:pPr lvl="1"/>
            <a:r>
              <a:rPr lang="en-US" dirty="0" smtClean="0"/>
              <a:t>Automatically done</a:t>
            </a:r>
          </a:p>
          <a:p>
            <a:r>
              <a:rPr lang="en-US" b="1" dirty="0" err="1" smtClean="0">
                <a:solidFill>
                  <a:srgbClr val="800000"/>
                </a:solidFill>
              </a:rPr>
              <a:t>RegionServer</a:t>
            </a:r>
            <a:r>
              <a:rPr lang="en-US" b="1" dirty="0" smtClean="0">
                <a:solidFill>
                  <a:srgbClr val="800000"/>
                </a:solidFill>
              </a:rPr>
              <a:t> (many slaves)</a:t>
            </a:r>
          </a:p>
          <a:p>
            <a:pPr lvl="1"/>
            <a:r>
              <a:rPr lang="en-US" dirty="0" smtClean="0"/>
              <a:t>Manages data regions</a:t>
            </a:r>
          </a:p>
          <a:p>
            <a:pPr lvl="1"/>
            <a:r>
              <a:rPr lang="en-US" dirty="0" smtClean="0"/>
              <a:t>Serves data for reads and writes (</a:t>
            </a:r>
            <a:r>
              <a:rPr lang="en-US" b="1" i="1" dirty="0" smtClean="0">
                <a:solidFill>
                  <a:srgbClr val="0000FF"/>
                </a:solidFill>
              </a:rPr>
              <a:t>using a log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Master </a:t>
            </a:r>
          </a:p>
          <a:p>
            <a:pPr lvl="1"/>
            <a:r>
              <a:rPr lang="en-US" dirty="0" smtClean="0"/>
              <a:t>Responsible for coordinating the slaves</a:t>
            </a:r>
          </a:p>
          <a:p>
            <a:pPr lvl="1"/>
            <a:r>
              <a:rPr lang="en-US" dirty="0" smtClean="0"/>
              <a:t>Assigns regions, detects failures</a:t>
            </a:r>
          </a:p>
          <a:p>
            <a:pPr lvl="1"/>
            <a:r>
              <a:rPr lang="en-US" dirty="0" smtClean="0"/>
              <a:t>Admin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2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04" y="1732915"/>
            <a:ext cx="9144000" cy="46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HBase</a:t>
            </a:r>
            <a:r>
              <a:rPr lang="en-US" dirty="0" smtClean="0"/>
              <a:t> on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699592"/>
            <a:ext cx="7345363" cy="436593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2000" dirty="0" smtClean="0"/>
              <a:t>Create an </a:t>
            </a:r>
            <a:r>
              <a:rPr lang="en-US" sz="2000" dirty="0" err="1" smtClean="0"/>
              <a:t>HBase</a:t>
            </a:r>
            <a:r>
              <a:rPr lang="en-US" sz="2000" dirty="0" smtClean="0"/>
              <a:t> cluster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Log into the cluster using </a:t>
            </a:r>
            <a:r>
              <a:rPr lang="en-US" sz="2000" dirty="0" err="1" smtClean="0"/>
              <a:t>ssh</a:t>
            </a:r>
            <a:endParaRPr lang="en-US" sz="2000" dirty="0" smtClean="0"/>
          </a:p>
          <a:p>
            <a:pPr>
              <a:spcBef>
                <a:spcPts val="0"/>
              </a:spcBef>
            </a:pPr>
            <a:r>
              <a:rPr lang="en-US" sz="2000" dirty="0" smtClean="0"/>
              <a:t>Start </a:t>
            </a:r>
            <a:r>
              <a:rPr lang="en-US" sz="2000" dirty="0" err="1" smtClean="0"/>
              <a:t>Hbase</a:t>
            </a:r>
            <a:r>
              <a:rPr lang="en-US" sz="2000" dirty="0" smtClean="0"/>
              <a:t> shell:</a:t>
            </a:r>
          </a:p>
          <a:p>
            <a:pPr lvl="1">
              <a:spcBef>
                <a:spcPts val="0"/>
              </a:spcBef>
            </a:pPr>
            <a:r>
              <a:rPr lang="en-US" sz="2000" dirty="0" err="1" smtClean="0"/>
              <a:t>hbase</a:t>
            </a:r>
            <a:r>
              <a:rPr lang="en-US" sz="2000" dirty="0" smtClean="0"/>
              <a:t> shell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list existing tables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get all rows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scan ‘Contacts’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get one row</a:t>
            </a:r>
          </a:p>
          <a:p>
            <a:pPr lvl="1">
              <a:spcBef>
                <a:spcPts val="0"/>
              </a:spcBef>
            </a:pPr>
            <a:r>
              <a:rPr lang="en-US" dirty="0"/>
              <a:t>get 'Contacts', </a:t>
            </a:r>
            <a:r>
              <a:rPr lang="en-US" dirty="0" smtClean="0"/>
              <a:t>'1000‘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update one row</a:t>
            </a:r>
          </a:p>
          <a:p>
            <a:pPr lvl="1">
              <a:spcBef>
                <a:spcPts val="0"/>
              </a:spcBef>
            </a:pPr>
            <a:r>
              <a:rPr lang="en-US" dirty="0"/>
              <a:t>put 'Contacts', '1000', '</a:t>
            </a:r>
            <a:r>
              <a:rPr lang="en-US" dirty="0" err="1"/>
              <a:t>Personal:Name</a:t>
            </a:r>
            <a:r>
              <a:rPr lang="en-US" dirty="0"/>
              <a:t>', </a:t>
            </a:r>
            <a:r>
              <a:rPr lang="en-US" dirty="0" smtClean="0"/>
              <a:t>‘New Name‘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en-US" sz="2000" dirty="0" smtClean="0"/>
              <a:t>get </a:t>
            </a:r>
            <a:r>
              <a:rPr lang="en-US" dirty="0"/>
              <a:t>'Contacts', '1000</a:t>
            </a:r>
            <a:r>
              <a:rPr lang="en-US" dirty="0" smtClean="0"/>
              <a:t>'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</a:t>
            </a:r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RDBMS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Screen shot 2013-02-16 at 10.4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9" y="1715103"/>
            <a:ext cx="8309381" cy="46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HBase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Screen shot 2013-02-16 at 10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4" y="1756648"/>
            <a:ext cx="7685038" cy="43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HBase: </a:t>
            </a:r>
            <a:r>
              <a:rPr lang="en-US" b="1" dirty="0" smtClean="0">
                <a:solidFill>
                  <a:srgbClr val="FF0000"/>
                </a:solidFill>
              </a:rPr>
              <a:t>Joins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30" y="2008484"/>
            <a:ext cx="7532745" cy="4057037"/>
          </a:xfrm>
        </p:spPr>
        <p:txBody>
          <a:bodyPr/>
          <a:lstStyle/>
          <a:p>
            <a:r>
              <a:rPr lang="en-US" dirty="0" smtClean="0"/>
              <a:t>HBase does not support joins</a:t>
            </a:r>
          </a:p>
          <a:p>
            <a:r>
              <a:rPr lang="en-US" dirty="0" smtClean="0"/>
              <a:t>Can be done in the application layer</a:t>
            </a:r>
          </a:p>
          <a:p>
            <a:pPr lvl="1"/>
            <a:r>
              <a:rPr lang="en-US" dirty="0" smtClean="0"/>
              <a:t>Using scan() and get() operations</a:t>
            </a:r>
          </a:p>
          <a:p>
            <a:r>
              <a:rPr lang="en-US" dirty="0" smtClean="0"/>
              <a:t>Hive and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5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Hive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108" y="3429000"/>
            <a:ext cx="1795299" cy="16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7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HBase: Part of Hadoop’s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1839913"/>
            <a:ext cx="5551102" cy="41855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3210279" y="3257224"/>
            <a:ext cx="5576827" cy="1896022"/>
            <a:chOff x="3210279" y="3257224"/>
            <a:chExt cx="5576827" cy="1896022"/>
          </a:xfrm>
        </p:grpSpPr>
        <p:sp>
          <p:nvSpPr>
            <p:cNvPr id="6" name="TextBox 5"/>
            <p:cNvSpPr txBox="1"/>
            <p:nvPr/>
          </p:nvSpPr>
          <p:spPr>
            <a:xfrm>
              <a:off x="5503335" y="3257224"/>
              <a:ext cx="328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HBase is built on top of HDFS 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210279" y="3626556"/>
              <a:ext cx="3026832" cy="889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30480" y="4229916"/>
              <a:ext cx="191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HBase files are internally stored in HDFS</a:t>
              </a:r>
              <a:endParaRPr lang="en-US" b="1" dirty="0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094766" y="3626556"/>
              <a:ext cx="423350" cy="6033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92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973766"/>
            <a:ext cx="7345363" cy="4091755"/>
          </a:xfrm>
        </p:spPr>
        <p:txBody>
          <a:bodyPr>
            <a:normAutofit/>
          </a:bodyPr>
          <a:lstStyle/>
          <a:p>
            <a:r>
              <a:rPr lang="en-US" dirty="0" smtClean="0"/>
              <a:t>Hive: data warehousing application in Hadoop</a:t>
            </a:r>
          </a:p>
          <a:p>
            <a:pPr lvl="1"/>
            <a:r>
              <a:rPr lang="en-US" dirty="0" smtClean="0"/>
              <a:t>Query language is HQL, variant of SQL</a:t>
            </a:r>
          </a:p>
          <a:p>
            <a:pPr lvl="1"/>
            <a:r>
              <a:rPr lang="en-US" dirty="0" smtClean="0"/>
              <a:t>Tables stored on HDFS as flat files</a:t>
            </a:r>
          </a:p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Facebook</a:t>
            </a:r>
            <a:r>
              <a:rPr lang="en-US" dirty="0" smtClean="0"/>
              <a:t>, now open source</a:t>
            </a:r>
          </a:p>
          <a:p>
            <a:r>
              <a:rPr lang="en-US" dirty="0" smtClean="0"/>
              <a:t>Common idea:</a:t>
            </a:r>
          </a:p>
          <a:p>
            <a:pPr lvl="1"/>
            <a:r>
              <a:rPr lang="en-US" dirty="0" smtClean="0"/>
              <a:t>Provide higher-level language to facilitate large-data processing</a:t>
            </a:r>
          </a:p>
          <a:p>
            <a:pPr lvl="1"/>
            <a:r>
              <a:rPr lang="en-US" dirty="0" smtClean="0"/>
              <a:t>Higher-level language “compiles down” to MapReduce jobs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2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Model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Tables</a:t>
            </a:r>
          </a:p>
          <a:p>
            <a:pPr lvl="1"/>
            <a:r>
              <a:rPr lang="en-US" smtClean="0"/>
              <a:t>Typed columns (int, float, string, boolean)</a:t>
            </a:r>
          </a:p>
          <a:p>
            <a:pPr lvl="1"/>
            <a:r>
              <a:rPr lang="en-US" smtClean="0"/>
              <a:t>Also, list: map (for JSON-like data)</a:t>
            </a:r>
          </a:p>
          <a:p>
            <a:r>
              <a:rPr lang="en-US" smtClean="0"/>
              <a:t>Partitions</a:t>
            </a:r>
          </a:p>
          <a:p>
            <a:pPr lvl="1"/>
            <a:r>
              <a:rPr lang="en-US" smtClean="0"/>
              <a:t>For example, range-partition tables by date</a:t>
            </a:r>
          </a:p>
          <a:p>
            <a:r>
              <a:rPr lang="en-US" smtClean="0"/>
              <a:t>Buckets</a:t>
            </a:r>
          </a:p>
          <a:p>
            <a:pPr lvl="1"/>
            <a:r>
              <a:rPr lang="en-US" smtClean="0"/>
              <a:t>Hash partitions within ranges (useful for sampling, join optimization)</a:t>
            </a:r>
            <a:endParaRPr lang="en-US" dirty="0" smtClean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cc-licensed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Cloudera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Metastore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Database: namespace containing a set of tables</a:t>
            </a:r>
          </a:p>
          <a:p>
            <a:r>
              <a:rPr lang="en-US" dirty="0" smtClean="0"/>
              <a:t>Holds table definitions (column types, physical layout)</a:t>
            </a:r>
          </a:p>
          <a:p>
            <a:r>
              <a:rPr lang="en-US" dirty="0" smtClean="0"/>
              <a:t>Holds partitioning information</a:t>
            </a:r>
          </a:p>
          <a:p>
            <a:r>
              <a:rPr lang="en-US" dirty="0" smtClean="0"/>
              <a:t>Can be stored in Derby, </a:t>
            </a:r>
            <a:r>
              <a:rPr lang="en-US" dirty="0" err="1" smtClean="0"/>
              <a:t>MySQL</a:t>
            </a:r>
            <a:r>
              <a:rPr lang="en-US" dirty="0" smtClean="0"/>
              <a:t>, and many other relational databases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cc-licensed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Cloudera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Physical Layout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Warehouse directory in HDFS</a:t>
            </a:r>
          </a:p>
          <a:p>
            <a:pPr lvl="1"/>
            <a:r>
              <a:rPr lang="en-US" smtClean="0"/>
              <a:t>E.g., /user/hive/warehouse</a:t>
            </a:r>
          </a:p>
          <a:p>
            <a:r>
              <a:rPr lang="en-US" smtClean="0"/>
              <a:t>Tables stored in subdirectories of warehouse</a:t>
            </a:r>
          </a:p>
          <a:p>
            <a:pPr lvl="1"/>
            <a:r>
              <a:rPr lang="en-US" smtClean="0"/>
              <a:t>Partitions form subdirectories of tables</a:t>
            </a:r>
          </a:p>
          <a:p>
            <a:r>
              <a:rPr lang="en-US" smtClean="0"/>
              <a:t>Actual data stored in flat files</a:t>
            </a:r>
          </a:p>
          <a:p>
            <a:pPr lvl="1"/>
            <a:r>
              <a:rPr lang="en-US" smtClean="0"/>
              <a:t>Control char-delimited text, or SequenceFiles</a:t>
            </a:r>
          </a:p>
          <a:p>
            <a:pPr lvl="1"/>
            <a:r>
              <a:rPr lang="en-US" smtClean="0"/>
              <a:t>With custom SerDe, can use arbitrary format</a:t>
            </a:r>
            <a:endParaRPr lang="en-US" dirty="0" smtClean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cc-licensed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Cloudera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6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Hive looks similar to an SQL database</a:t>
            </a:r>
          </a:p>
          <a:p>
            <a:r>
              <a:rPr lang="en-US" dirty="0" smtClean="0"/>
              <a:t>Support Joins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</a:rPr>
              <a:t>Source: Material drawn from </a:t>
            </a:r>
            <a:r>
              <a:rPr lang="en-US" sz="1000" dirty="0" err="1">
                <a:solidFill>
                  <a:srgbClr val="000000"/>
                </a:solidFill>
              </a:rPr>
              <a:t>Cloudera</a:t>
            </a:r>
            <a:r>
              <a:rPr lang="en-US" sz="1000" dirty="0">
                <a:solidFill>
                  <a:srgbClr val="000000"/>
                </a:solidFill>
              </a:rPr>
              <a:t> training VM</a:t>
            </a:r>
          </a:p>
        </p:txBody>
      </p:sp>
    </p:spTree>
    <p:extLst>
      <p:ext uri="{BB962C8B-B14F-4D97-AF65-F5344CB8AC3E}">
        <p14:creationId xmlns:p14="http://schemas.microsoft.com/office/powerpoint/2010/main" val="22140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Hive: Behind the Scenes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0113" y="1759803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SELECT </a:t>
            </a:r>
            <a:r>
              <a:rPr lang="en-US" sz="1600" dirty="0" err="1">
                <a:solidFill>
                  <a:srgbClr val="000000"/>
                </a:solidFill>
              </a:rPr>
              <a:t>s.word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s.freq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k.freq</a:t>
            </a:r>
            <a:r>
              <a:rPr lang="en-US" sz="1600" dirty="0">
                <a:solidFill>
                  <a:srgbClr val="000000"/>
                </a:solidFill>
              </a:rPr>
              <a:t> FROM </a:t>
            </a:r>
            <a:r>
              <a:rPr lang="en-US" sz="1600" dirty="0" err="1">
                <a:solidFill>
                  <a:srgbClr val="000000"/>
                </a:solidFill>
              </a:rPr>
              <a:t>shakespeare</a:t>
            </a:r>
            <a:r>
              <a:rPr lang="en-US" sz="1600" dirty="0">
                <a:solidFill>
                  <a:srgbClr val="000000"/>
                </a:solidFill>
              </a:rPr>
              <a:t> 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  JOIN bible k ON (</a:t>
            </a:r>
            <a:r>
              <a:rPr lang="en-US" sz="1600" dirty="0" err="1">
                <a:solidFill>
                  <a:srgbClr val="000000"/>
                </a:solidFill>
              </a:rPr>
              <a:t>s.word</a:t>
            </a:r>
            <a:r>
              <a:rPr lang="en-US" sz="1600" dirty="0">
                <a:solidFill>
                  <a:srgbClr val="000000"/>
                </a:solidFill>
              </a:rPr>
              <a:t> = </a:t>
            </a:r>
            <a:r>
              <a:rPr lang="en-US" sz="1600" dirty="0" err="1">
                <a:solidFill>
                  <a:srgbClr val="000000"/>
                </a:solidFill>
              </a:rPr>
              <a:t>k.word</a:t>
            </a:r>
            <a:r>
              <a:rPr lang="en-US" sz="1600" dirty="0">
                <a:solidFill>
                  <a:srgbClr val="000000"/>
                </a:solidFill>
              </a:rPr>
              <a:t>) WHERE </a:t>
            </a:r>
            <a:r>
              <a:rPr lang="en-US" sz="1600" dirty="0" err="1">
                <a:solidFill>
                  <a:srgbClr val="000000"/>
                </a:solidFill>
              </a:rPr>
              <a:t>s.freq</a:t>
            </a:r>
            <a:r>
              <a:rPr lang="en-US" sz="1600" dirty="0">
                <a:solidFill>
                  <a:srgbClr val="000000"/>
                </a:solidFill>
              </a:rPr>
              <a:t> &gt;= 1 AND </a:t>
            </a:r>
            <a:r>
              <a:rPr lang="en-US" sz="1600" dirty="0" err="1">
                <a:solidFill>
                  <a:srgbClr val="000000"/>
                </a:solidFill>
              </a:rPr>
              <a:t>k.freq</a:t>
            </a:r>
            <a:r>
              <a:rPr lang="en-US" sz="1600" dirty="0">
                <a:solidFill>
                  <a:srgbClr val="000000"/>
                </a:solidFill>
              </a:rPr>
              <a:t> &gt;= 1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  ORDER BY </a:t>
            </a:r>
            <a:r>
              <a:rPr lang="en-US" sz="1600" dirty="0" err="1">
                <a:solidFill>
                  <a:srgbClr val="000000"/>
                </a:solidFill>
              </a:rPr>
              <a:t>s.freq</a:t>
            </a:r>
            <a:r>
              <a:rPr lang="en-US" sz="1600" dirty="0">
                <a:solidFill>
                  <a:srgbClr val="000000"/>
                </a:solidFill>
              </a:rPr>
              <a:t> DESC LIMIT 10;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3863370"/>
            <a:ext cx="6781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0000"/>
                </a:solidFill>
              </a:rPr>
              <a:t>(TOK_QUERY (TOK_FROM (TOK_JOIN (TOK_TABREF </a:t>
            </a:r>
            <a:r>
              <a:rPr lang="en-US" sz="900" dirty="0" err="1">
                <a:solidFill>
                  <a:srgbClr val="000000"/>
                </a:solidFill>
              </a:rPr>
              <a:t>shakespeare</a:t>
            </a:r>
            <a:r>
              <a:rPr lang="en-US" sz="900" dirty="0">
                <a:solidFill>
                  <a:srgbClr val="000000"/>
                </a:solidFill>
              </a:rPr>
              <a:t> s) (TOK_TABREF bible k) (= (. (TOK_TABLE_OR_COL s) word) (. (TOK_TABLE_OR_COL k) word)))) (TOK_INSERT (TOK_DESTINATION (TOK_DIR TOK_TMP_FILE)) (TOK_SELECT (TOK_SELEXPR (. (TOK_TABLE_OR_COL s) word)) (TOK_SELEXPR (. (TOK_TABLE_OR_COL s) freq)) (TOK_SELEXPR (. (TOK_TABLE_OR_COL k) freq))) (TOK_WHERE (AND (&gt;= (. (TOK_TABLE_OR_COL s) freq) 1) (&gt;= (. (TOK_TABLE_OR_COL k) freq) 1))) (TOK_ORDERBY (TOK_TABSORTCOLNAMEDESC (. (TOK_TABLE_OR_COL s) freq))) (TOK_LIMIT 10)))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3733800" y="2720370"/>
            <a:ext cx="838200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FFFF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3733800" y="4953000"/>
            <a:ext cx="838200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3600" y="5867400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(one or more of MapReduce jobs)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3600" y="3505200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(Abstract Syntax Tree)</a:t>
            </a:r>
          </a:p>
        </p:txBody>
      </p:sp>
    </p:spTree>
    <p:extLst>
      <p:ext uri="{BB962C8B-B14F-4D97-AF65-F5344CB8AC3E}">
        <p14:creationId xmlns:p14="http://schemas.microsoft.com/office/powerpoint/2010/main" val="283390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163"/>
            <a:ext cx="8686800" cy="1028700"/>
          </a:xfrm>
        </p:spPr>
        <p:txBody>
          <a:bodyPr/>
          <a:lstStyle/>
          <a:p>
            <a:r>
              <a:rPr lang="en-US" dirty="0" smtClean="0"/>
              <a:t>MapReduce Code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806641"/>
              </p:ext>
            </p:extLst>
          </p:nvPr>
        </p:nvGraphicFramePr>
        <p:xfrm>
          <a:off x="338360" y="1143000"/>
          <a:ext cx="9035713" cy="471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Document" r:id="rId3" imgW="13716000" imgH="9534144" progId="Word.Document.8">
                  <p:embed/>
                </p:oleObj>
              </mc:Choice>
              <mc:Fallback>
                <p:oleObj name="Document" r:id="rId3" imgW="13716000" imgH="95341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360" y="1143000"/>
                        <a:ext cx="9035713" cy="471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sz="1000" dirty="0">
                <a:solidFill>
                  <a:srgbClr val="000000"/>
                </a:solidFill>
              </a:rPr>
              <a:t>Pig Slides adapted from Olston et al.</a:t>
            </a:r>
          </a:p>
        </p:txBody>
      </p:sp>
    </p:spTree>
    <p:extLst>
      <p:ext uri="{BB962C8B-B14F-4D97-AF65-F5344CB8AC3E}">
        <p14:creationId xmlns:p14="http://schemas.microsoft.com/office/powerpoint/2010/main" val="337925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362200"/>
            <a:ext cx="6172200" cy="1028700"/>
          </a:xfrm>
        </p:spPr>
        <p:txBody>
          <a:bodyPr/>
          <a:lstStyle/>
          <a:p>
            <a:r>
              <a:rPr lang="en-US" dirty="0" smtClean="0"/>
              <a:t>Hive + 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2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Integration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it works:</a:t>
            </a:r>
          </a:p>
          <a:p>
            <a:pPr lvl="1" eaLnBrk="1" hangingPunct="1"/>
            <a:r>
              <a:rPr lang="en-US" smtClean="0"/>
              <a:t>Hive can use tables that already exist in HBase or manage its own ones, but they still all reside in the same HBase instance</a:t>
            </a:r>
          </a:p>
          <a:p>
            <a:pPr lvl="1" eaLnBrk="1" hangingPunct="1"/>
            <a:endParaRPr lang="en-US" smtClean="0"/>
          </a:p>
        </p:txBody>
      </p:sp>
      <p:sp>
        <p:nvSpPr>
          <p:cNvPr id="8196" name="Can 4"/>
          <p:cNvSpPr>
            <a:spLocks noChangeArrowheads="1"/>
          </p:cNvSpPr>
          <p:nvPr/>
        </p:nvSpPr>
        <p:spPr bwMode="auto">
          <a:xfrm>
            <a:off x="5686425" y="2247900"/>
            <a:ext cx="2143125" cy="3771900"/>
          </a:xfrm>
          <a:prstGeom prst="can">
            <a:avLst>
              <a:gd name="adj" fmla="val 25001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8403" tIns="19202" rIns="38403" bIns="19202"/>
          <a:lstStyle/>
          <a:p>
            <a:pPr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8197" name="Internal Storage 5"/>
          <p:cNvSpPr>
            <a:spLocks noChangeArrowheads="1"/>
          </p:cNvSpPr>
          <p:nvPr/>
        </p:nvSpPr>
        <p:spPr bwMode="auto">
          <a:xfrm>
            <a:off x="1914525" y="3048000"/>
            <a:ext cx="628650" cy="990600"/>
          </a:xfrm>
          <a:prstGeom prst="flowChartInternalStorag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3" tIns="19202" rIns="38403" bIns="19202"/>
          <a:lstStyle/>
          <a:p>
            <a:pPr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8198" name="Internal Storage 6"/>
          <p:cNvSpPr>
            <a:spLocks noChangeArrowheads="1"/>
          </p:cNvSpPr>
          <p:nvPr/>
        </p:nvSpPr>
        <p:spPr bwMode="auto">
          <a:xfrm>
            <a:off x="1885950" y="4533900"/>
            <a:ext cx="628650" cy="990600"/>
          </a:xfrm>
          <a:prstGeom prst="flowChartInternalStorag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3" tIns="19202" rIns="38403" bIns="19202"/>
          <a:lstStyle/>
          <a:p>
            <a:pPr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8199" name="Internal Storage 7"/>
          <p:cNvSpPr>
            <a:spLocks noChangeArrowheads="1"/>
          </p:cNvSpPr>
          <p:nvPr/>
        </p:nvSpPr>
        <p:spPr bwMode="auto">
          <a:xfrm>
            <a:off x="6343650" y="4533900"/>
            <a:ext cx="628650" cy="990600"/>
          </a:xfrm>
          <a:prstGeom prst="flowChartInternalStorag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3" tIns="19202" rIns="38403" bIns="19202"/>
          <a:lstStyle/>
          <a:p>
            <a:pPr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8200" name="Internal Storage 8"/>
          <p:cNvSpPr>
            <a:spLocks noChangeArrowheads="1"/>
          </p:cNvSpPr>
          <p:nvPr/>
        </p:nvSpPr>
        <p:spPr bwMode="auto">
          <a:xfrm>
            <a:off x="6343650" y="3086100"/>
            <a:ext cx="628650" cy="990600"/>
          </a:xfrm>
          <a:prstGeom prst="flowChartInternalStorag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3" tIns="19202" rIns="38403" bIns="19202"/>
          <a:lstStyle/>
          <a:p>
            <a:pPr defTabSz="914400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8201" name="Straight Arrow Connector 10"/>
          <p:cNvCxnSpPr>
            <a:cxnSpLocks noChangeShapeType="1"/>
            <a:stCxn id="8197" idx="3"/>
            <a:endCxn id="8200" idx="1"/>
          </p:cNvCxnSpPr>
          <p:nvPr/>
        </p:nvCxnSpPr>
        <p:spPr bwMode="auto">
          <a:xfrm>
            <a:off x="2543175" y="3543300"/>
            <a:ext cx="3800475" cy="381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2" name="Straight Arrow Connector 12"/>
          <p:cNvCxnSpPr>
            <a:cxnSpLocks noChangeShapeType="1"/>
            <a:stCxn id="8198" idx="3"/>
            <a:endCxn id="8199" idx="1"/>
          </p:cNvCxnSpPr>
          <p:nvPr/>
        </p:nvCxnSpPr>
        <p:spPr bwMode="auto">
          <a:xfrm>
            <a:off x="2514600" y="5029200"/>
            <a:ext cx="3829050" cy="794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3" name="TextBox 16"/>
          <p:cNvSpPr txBox="1">
            <a:spLocks noChangeArrowheads="1"/>
          </p:cNvSpPr>
          <p:nvPr/>
        </p:nvSpPr>
        <p:spPr bwMode="auto">
          <a:xfrm>
            <a:off x="6315075" y="2286000"/>
            <a:ext cx="1156378" cy="46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2800"/>
              <a:t>HBase</a:t>
            </a:r>
          </a:p>
        </p:txBody>
      </p:sp>
      <p:sp>
        <p:nvSpPr>
          <p:cNvPr id="8204" name="TextBox 19"/>
          <p:cNvSpPr txBox="1">
            <a:spLocks noChangeArrowheads="1"/>
          </p:cNvSpPr>
          <p:nvPr/>
        </p:nvSpPr>
        <p:spPr bwMode="auto">
          <a:xfrm>
            <a:off x="1000125" y="2209800"/>
            <a:ext cx="3397376" cy="46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2800"/>
              <a:t>Hive table definitions</a:t>
            </a:r>
          </a:p>
        </p:txBody>
      </p:sp>
      <p:sp>
        <p:nvSpPr>
          <p:cNvPr id="8205" name="TextBox 20"/>
          <p:cNvSpPr txBox="1">
            <a:spLocks noChangeArrowheads="1"/>
          </p:cNvSpPr>
          <p:nvPr/>
        </p:nvSpPr>
        <p:spPr bwMode="auto">
          <a:xfrm>
            <a:off x="2955729" y="3128169"/>
            <a:ext cx="2998227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2000"/>
              <a:t>Points to an existing table</a:t>
            </a:r>
          </a:p>
        </p:txBody>
      </p:sp>
      <p:sp>
        <p:nvSpPr>
          <p:cNvPr id="8206" name="TextBox 21"/>
          <p:cNvSpPr txBox="1">
            <a:spLocks noChangeArrowheads="1"/>
          </p:cNvSpPr>
          <p:nvPr/>
        </p:nvSpPr>
        <p:spPr bwMode="auto">
          <a:xfrm>
            <a:off x="2857500" y="4610100"/>
            <a:ext cx="3395772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2000"/>
              <a:t>Manages this table from Hive</a:t>
            </a:r>
          </a:p>
        </p:txBody>
      </p:sp>
    </p:spTree>
    <p:extLst>
      <p:ext uri="{BB962C8B-B14F-4D97-AF65-F5344CB8AC3E}">
        <p14:creationId xmlns:p14="http://schemas.microsoft.com/office/powerpoint/2010/main" val="2670002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Integration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71452" y="787400"/>
            <a:ext cx="8748713" cy="1193800"/>
          </a:xfrm>
        </p:spPr>
        <p:txBody>
          <a:bodyPr/>
          <a:lstStyle/>
          <a:p>
            <a:pPr eaLnBrk="1" hangingPunct="1"/>
            <a:r>
              <a:rPr lang="en-US" smtClean="0"/>
              <a:t>How it works:</a:t>
            </a:r>
          </a:p>
          <a:p>
            <a:pPr lvl="1" eaLnBrk="1" hangingPunct="1"/>
            <a:r>
              <a:rPr lang="en-US" smtClean="0"/>
              <a:t>When using an already existing table, defined as EXTERNAL, you can create multiple Hive tables that point to it</a:t>
            </a:r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</p:txBody>
      </p:sp>
      <p:sp>
        <p:nvSpPr>
          <p:cNvPr id="9220" name="Can 3"/>
          <p:cNvSpPr>
            <a:spLocks noChangeArrowheads="1"/>
          </p:cNvSpPr>
          <p:nvPr/>
        </p:nvSpPr>
        <p:spPr bwMode="auto">
          <a:xfrm>
            <a:off x="5686425" y="2247900"/>
            <a:ext cx="2143125" cy="3771900"/>
          </a:xfrm>
          <a:prstGeom prst="can">
            <a:avLst>
              <a:gd name="adj" fmla="val 25001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8403" tIns="19202" rIns="38403" bIns="19202"/>
          <a:lstStyle/>
          <a:p>
            <a:pPr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9221" name="Internal Storage 4"/>
          <p:cNvSpPr>
            <a:spLocks noChangeArrowheads="1"/>
          </p:cNvSpPr>
          <p:nvPr/>
        </p:nvSpPr>
        <p:spPr bwMode="auto">
          <a:xfrm>
            <a:off x="1914525" y="3048000"/>
            <a:ext cx="628650" cy="990600"/>
          </a:xfrm>
          <a:prstGeom prst="flowChartInternalStorag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3" tIns="19202" rIns="38403" bIns="19202"/>
          <a:lstStyle/>
          <a:p>
            <a:pPr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9222" name="Internal Storage 5"/>
          <p:cNvSpPr>
            <a:spLocks noChangeArrowheads="1"/>
          </p:cNvSpPr>
          <p:nvPr/>
        </p:nvSpPr>
        <p:spPr bwMode="auto">
          <a:xfrm>
            <a:off x="1885950" y="4533900"/>
            <a:ext cx="628650" cy="990600"/>
          </a:xfrm>
          <a:prstGeom prst="flowChartInternalStorag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3" tIns="19202" rIns="38403" bIns="19202"/>
          <a:lstStyle/>
          <a:p>
            <a:pPr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9223" name="Internal Storage 6"/>
          <p:cNvSpPr>
            <a:spLocks noChangeArrowheads="1"/>
          </p:cNvSpPr>
          <p:nvPr/>
        </p:nvSpPr>
        <p:spPr bwMode="auto">
          <a:xfrm>
            <a:off x="6400800" y="3771900"/>
            <a:ext cx="628650" cy="990600"/>
          </a:xfrm>
          <a:prstGeom prst="flowChartInternalStorag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3" tIns="19202" rIns="38403" bIns="19202"/>
          <a:lstStyle/>
          <a:p>
            <a:pPr defTabSz="914400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9224" name="Straight Arrow Connector 8"/>
          <p:cNvCxnSpPr>
            <a:cxnSpLocks noChangeShapeType="1"/>
            <a:stCxn id="9221" idx="3"/>
            <a:endCxn id="9223" idx="1"/>
          </p:cNvCxnSpPr>
          <p:nvPr/>
        </p:nvCxnSpPr>
        <p:spPr bwMode="auto">
          <a:xfrm>
            <a:off x="2543175" y="3543300"/>
            <a:ext cx="3857625" cy="7239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5" name="Straight Arrow Connector 9"/>
          <p:cNvCxnSpPr>
            <a:cxnSpLocks noChangeShapeType="1"/>
            <a:stCxn id="9222" idx="3"/>
            <a:endCxn id="9223" idx="1"/>
          </p:cNvCxnSpPr>
          <p:nvPr/>
        </p:nvCxnSpPr>
        <p:spPr bwMode="auto">
          <a:xfrm flipV="1">
            <a:off x="2514600" y="4267200"/>
            <a:ext cx="3886200" cy="7620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6" name="TextBox 10"/>
          <p:cNvSpPr txBox="1">
            <a:spLocks noChangeArrowheads="1"/>
          </p:cNvSpPr>
          <p:nvPr/>
        </p:nvSpPr>
        <p:spPr bwMode="auto">
          <a:xfrm>
            <a:off x="6315075" y="2286000"/>
            <a:ext cx="1156378" cy="46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2800"/>
              <a:t>HBase</a:t>
            </a:r>
          </a:p>
        </p:txBody>
      </p:sp>
      <p:sp>
        <p:nvSpPr>
          <p:cNvPr id="9227" name="TextBox 11"/>
          <p:cNvSpPr txBox="1">
            <a:spLocks noChangeArrowheads="1"/>
          </p:cNvSpPr>
          <p:nvPr/>
        </p:nvSpPr>
        <p:spPr bwMode="auto">
          <a:xfrm>
            <a:off x="1000125" y="2209800"/>
            <a:ext cx="3397376" cy="46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2800"/>
              <a:t>Hive table definitions</a:t>
            </a:r>
          </a:p>
        </p:txBody>
      </p:sp>
      <p:sp>
        <p:nvSpPr>
          <p:cNvPr id="9228" name="TextBox 12"/>
          <p:cNvSpPr txBox="1">
            <a:spLocks noChangeArrowheads="1"/>
          </p:cNvSpPr>
          <p:nvPr/>
        </p:nvSpPr>
        <p:spPr bwMode="auto">
          <a:xfrm>
            <a:off x="3028355" y="3280569"/>
            <a:ext cx="2669612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2000"/>
              <a:t>Points to some column</a:t>
            </a:r>
          </a:p>
        </p:txBody>
      </p:sp>
      <p:sp>
        <p:nvSpPr>
          <p:cNvPr id="9229" name="TextBox 13"/>
          <p:cNvSpPr txBox="1">
            <a:spLocks noChangeArrowheads="1"/>
          </p:cNvSpPr>
          <p:nvPr/>
        </p:nvSpPr>
        <p:spPr bwMode="auto">
          <a:xfrm>
            <a:off x="3057525" y="4838702"/>
            <a:ext cx="1971675" cy="96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2000"/>
              <a:t>Points to other columns, different names </a:t>
            </a:r>
          </a:p>
        </p:txBody>
      </p:sp>
    </p:spTree>
    <p:extLst>
      <p:ext uri="{BB962C8B-B14F-4D97-AF65-F5344CB8AC3E}">
        <p14:creationId xmlns:p14="http://schemas.microsoft.com/office/powerpoint/2010/main" val="3828793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dirty="0" smtClean="0"/>
              <a:t>Both are distributed systems that scale to hundreds or thousands of nodes</a:t>
            </a:r>
          </a:p>
          <a:p>
            <a:endParaRPr lang="en-US" dirty="0" smtClean="0"/>
          </a:p>
          <a:p>
            <a:r>
              <a:rPr lang="en-US" b="1" i="1" u="sng" dirty="0" smtClean="0">
                <a:solidFill>
                  <a:srgbClr val="800000"/>
                </a:solidFill>
              </a:rPr>
              <a:t>HDFS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good for batch processing (scans over big files)</a:t>
            </a:r>
          </a:p>
          <a:p>
            <a:pPr lvl="1"/>
            <a:r>
              <a:rPr lang="en-US" dirty="0" smtClean="0"/>
              <a:t>Not good for record lookup</a:t>
            </a:r>
          </a:p>
          <a:p>
            <a:pPr lvl="1"/>
            <a:r>
              <a:rPr lang="en-US" dirty="0" smtClean="0"/>
              <a:t>Not good for incremental addition of small batches</a:t>
            </a:r>
          </a:p>
          <a:p>
            <a:pPr lvl="1"/>
            <a:r>
              <a:rPr lang="en-US" dirty="0" smtClean="0"/>
              <a:t>Not good for updates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Integration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71452" y="787400"/>
            <a:ext cx="8748713" cy="1193800"/>
          </a:xfrm>
        </p:spPr>
        <p:txBody>
          <a:bodyPr/>
          <a:lstStyle/>
          <a:p>
            <a:pPr eaLnBrk="1" hangingPunct="1"/>
            <a:r>
              <a:rPr lang="en-US" smtClean="0"/>
              <a:t>How it works:</a:t>
            </a:r>
          </a:p>
          <a:p>
            <a:pPr lvl="1" eaLnBrk="1" hangingPunct="1"/>
            <a:r>
              <a:rPr lang="en-US" smtClean="0"/>
              <a:t>Columns are mapped however you want, changing names and giving types</a:t>
            </a:r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</p:txBody>
      </p:sp>
      <p:sp>
        <p:nvSpPr>
          <p:cNvPr id="10244" name="Internal Storage 4"/>
          <p:cNvSpPr>
            <a:spLocks noChangeArrowheads="1"/>
          </p:cNvSpPr>
          <p:nvPr/>
        </p:nvSpPr>
        <p:spPr bwMode="auto">
          <a:xfrm>
            <a:off x="342900" y="2476500"/>
            <a:ext cx="3228975" cy="3581400"/>
          </a:xfrm>
          <a:prstGeom prst="flowChartInternalStorag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8403" tIns="19202" rIns="38403" bIns="19202"/>
          <a:lstStyle/>
          <a:p>
            <a:pPr defTabSz="914400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245" name="Straight Arrow Connector 9"/>
          <p:cNvCxnSpPr>
            <a:cxnSpLocks noChangeShapeType="1"/>
            <a:endCxn id="10252" idx="1"/>
          </p:cNvCxnSpPr>
          <p:nvPr/>
        </p:nvCxnSpPr>
        <p:spPr bwMode="auto">
          <a:xfrm flipV="1">
            <a:off x="2143125" y="3278121"/>
            <a:ext cx="3600450" cy="74684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6" name="TextBox 10"/>
          <p:cNvSpPr txBox="1">
            <a:spLocks noChangeArrowheads="1"/>
          </p:cNvSpPr>
          <p:nvPr/>
        </p:nvSpPr>
        <p:spPr bwMode="auto">
          <a:xfrm>
            <a:off x="5972175" y="1752600"/>
            <a:ext cx="2036426" cy="46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2800"/>
              <a:t>HBase table</a:t>
            </a:r>
          </a:p>
        </p:txBody>
      </p:sp>
      <p:sp>
        <p:nvSpPr>
          <p:cNvPr id="10247" name="TextBox 11"/>
          <p:cNvSpPr txBox="1">
            <a:spLocks noChangeArrowheads="1"/>
          </p:cNvSpPr>
          <p:nvPr/>
        </p:nvSpPr>
        <p:spPr bwMode="auto">
          <a:xfrm>
            <a:off x="571502" y="1752600"/>
            <a:ext cx="3217839" cy="46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2800"/>
              <a:t>Hive table definition</a:t>
            </a:r>
          </a:p>
        </p:txBody>
      </p:sp>
      <p:sp>
        <p:nvSpPr>
          <p:cNvPr id="10248" name="Internal Storage 15"/>
          <p:cNvSpPr>
            <a:spLocks noChangeArrowheads="1"/>
          </p:cNvSpPr>
          <p:nvPr/>
        </p:nvSpPr>
        <p:spPr bwMode="auto">
          <a:xfrm>
            <a:off x="5143500" y="2476500"/>
            <a:ext cx="3228975" cy="3581400"/>
          </a:xfrm>
          <a:prstGeom prst="flowChartInternalStorag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8403" tIns="19202" rIns="38403" bIns="19202"/>
          <a:lstStyle/>
          <a:p>
            <a:pPr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49" name="TextBox 16"/>
          <p:cNvSpPr txBox="1">
            <a:spLocks noChangeArrowheads="1"/>
          </p:cNvSpPr>
          <p:nvPr/>
        </p:nvSpPr>
        <p:spPr bwMode="auto">
          <a:xfrm>
            <a:off x="828676" y="3120232"/>
            <a:ext cx="1590791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1800"/>
              <a:t>name STRING</a:t>
            </a:r>
          </a:p>
        </p:txBody>
      </p:sp>
      <p:sp>
        <p:nvSpPr>
          <p:cNvPr id="10250" name="TextBox 17"/>
          <p:cNvSpPr txBox="1">
            <a:spLocks noChangeArrowheads="1"/>
          </p:cNvSpPr>
          <p:nvPr/>
        </p:nvSpPr>
        <p:spPr bwMode="auto">
          <a:xfrm>
            <a:off x="828675" y="3505200"/>
            <a:ext cx="898294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1800"/>
              <a:t>age INT</a:t>
            </a:r>
          </a:p>
        </p:txBody>
      </p:sp>
      <p:sp>
        <p:nvSpPr>
          <p:cNvPr id="10251" name="TextBox 19"/>
          <p:cNvSpPr txBox="1">
            <a:spLocks noChangeArrowheads="1"/>
          </p:cNvSpPr>
          <p:nvPr/>
        </p:nvSpPr>
        <p:spPr bwMode="auto">
          <a:xfrm>
            <a:off x="828677" y="3886200"/>
            <a:ext cx="2937313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1800"/>
              <a:t>siblings MAP&lt;string, string&gt;</a:t>
            </a:r>
          </a:p>
        </p:txBody>
      </p:sp>
      <p:sp>
        <p:nvSpPr>
          <p:cNvPr id="10252" name="TextBox 20"/>
          <p:cNvSpPr txBox="1">
            <a:spLocks noChangeArrowheads="1"/>
          </p:cNvSpPr>
          <p:nvPr/>
        </p:nvSpPr>
        <p:spPr bwMode="auto">
          <a:xfrm>
            <a:off x="5743575" y="3120232"/>
            <a:ext cx="1141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1800"/>
              <a:t>d:fullname</a:t>
            </a:r>
          </a:p>
        </p:txBody>
      </p:sp>
      <p:sp>
        <p:nvSpPr>
          <p:cNvPr id="10253" name="TextBox 21"/>
          <p:cNvSpPr txBox="1">
            <a:spLocks noChangeArrowheads="1"/>
          </p:cNvSpPr>
          <p:nvPr/>
        </p:nvSpPr>
        <p:spPr bwMode="auto">
          <a:xfrm>
            <a:off x="5743577" y="3505200"/>
            <a:ext cx="654637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1800"/>
              <a:t>d:age</a:t>
            </a:r>
          </a:p>
        </p:txBody>
      </p:sp>
      <p:sp>
        <p:nvSpPr>
          <p:cNvPr id="10254" name="TextBox 22"/>
          <p:cNvSpPr txBox="1">
            <a:spLocks noChangeArrowheads="1"/>
          </p:cNvSpPr>
          <p:nvPr/>
        </p:nvSpPr>
        <p:spPr bwMode="auto">
          <a:xfrm>
            <a:off x="5743575" y="3924300"/>
            <a:ext cx="1090654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1800"/>
              <a:t>d:address</a:t>
            </a:r>
          </a:p>
        </p:txBody>
      </p:sp>
      <p:sp>
        <p:nvSpPr>
          <p:cNvPr id="10255" name="TextBox 24"/>
          <p:cNvSpPr txBox="1">
            <a:spLocks noChangeArrowheads="1"/>
          </p:cNvSpPr>
          <p:nvPr/>
        </p:nvSpPr>
        <p:spPr bwMode="auto">
          <a:xfrm>
            <a:off x="5743575" y="4377532"/>
            <a:ext cx="205796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1800"/>
              <a:t>f:</a:t>
            </a:r>
          </a:p>
        </p:txBody>
      </p:sp>
      <p:cxnSp>
        <p:nvCxnSpPr>
          <p:cNvPr id="10256" name="Straight Arrow Connector 27"/>
          <p:cNvCxnSpPr>
            <a:cxnSpLocks noChangeShapeType="1"/>
            <a:stCxn id="10250" idx="3"/>
            <a:endCxn id="10253" idx="1"/>
          </p:cNvCxnSpPr>
          <p:nvPr/>
        </p:nvCxnSpPr>
        <p:spPr bwMode="auto">
          <a:xfrm>
            <a:off x="1726969" y="3663089"/>
            <a:ext cx="4016608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7" name="Straight Arrow Connector 30"/>
          <p:cNvCxnSpPr>
            <a:cxnSpLocks noChangeShapeType="1"/>
            <a:endCxn id="10255" idx="1"/>
          </p:cNvCxnSpPr>
          <p:nvPr/>
        </p:nvCxnSpPr>
        <p:spPr bwMode="auto">
          <a:xfrm>
            <a:off x="3228975" y="4114801"/>
            <a:ext cx="2514600" cy="42062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8" name="TextBox 33"/>
          <p:cNvSpPr txBox="1">
            <a:spLocks noChangeArrowheads="1"/>
          </p:cNvSpPr>
          <p:nvPr/>
        </p:nvSpPr>
        <p:spPr bwMode="auto">
          <a:xfrm>
            <a:off x="1600200" y="2514600"/>
            <a:ext cx="898294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1800"/>
              <a:t>persons</a:t>
            </a:r>
          </a:p>
        </p:txBody>
      </p:sp>
      <p:sp>
        <p:nvSpPr>
          <p:cNvPr id="10259" name="TextBox 34"/>
          <p:cNvSpPr txBox="1">
            <a:spLocks noChangeArrowheads="1"/>
          </p:cNvSpPr>
          <p:nvPr/>
        </p:nvSpPr>
        <p:spPr bwMode="auto">
          <a:xfrm>
            <a:off x="6457951" y="2514600"/>
            <a:ext cx="770053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3" tIns="19202" rIns="38403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defTabSz="914400" eaLnBrk="1" hangingPunct="1"/>
            <a:r>
              <a:rPr lang="en-US" sz="180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1005982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on Azure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00112" y="1750741"/>
            <a:ext cx="7345363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Open the Hive </a:t>
            </a:r>
            <a:r>
              <a:rPr lang="en-US" dirty="0" smtClean="0"/>
              <a:t>shell</a:t>
            </a:r>
          </a:p>
          <a:p>
            <a:pPr lvl="1"/>
            <a:r>
              <a:rPr lang="en-US" dirty="0" smtClean="0"/>
              <a:t>hive</a:t>
            </a:r>
          </a:p>
          <a:p>
            <a:r>
              <a:rPr lang="en-US" dirty="0" smtClean="0"/>
              <a:t>Create a </a:t>
            </a:r>
            <a:r>
              <a:rPr lang="en-US" dirty="0"/>
              <a:t>Hive </a:t>
            </a:r>
            <a:r>
              <a:rPr lang="en-US" dirty="0" smtClean="0"/>
              <a:t>external table </a:t>
            </a:r>
            <a:r>
              <a:rPr lang="en-US" dirty="0"/>
              <a:t>that maps to the </a:t>
            </a:r>
            <a:r>
              <a:rPr lang="en-US" dirty="0" err="1"/>
              <a:t>HBase</a:t>
            </a:r>
            <a:r>
              <a:rPr lang="en-US" dirty="0"/>
              <a:t> </a:t>
            </a:r>
            <a:r>
              <a:rPr lang="en-US" dirty="0" smtClean="0"/>
              <a:t>table</a:t>
            </a:r>
            <a:endParaRPr lang="en-US" dirty="0"/>
          </a:p>
          <a:p>
            <a:pPr lvl="1"/>
            <a:r>
              <a:rPr lang="en-US" dirty="0" smtClean="0"/>
              <a:t>CREATE </a:t>
            </a:r>
            <a:r>
              <a:rPr lang="en-US" dirty="0"/>
              <a:t>EXTERNAL TABLE </a:t>
            </a:r>
            <a:r>
              <a:rPr lang="en-US" dirty="0" err="1"/>
              <a:t>hbasecontacts</a:t>
            </a:r>
            <a:r>
              <a:rPr lang="en-US" dirty="0"/>
              <a:t>(</a:t>
            </a:r>
            <a:r>
              <a:rPr lang="en-US" dirty="0" err="1"/>
              <a:t>rowkey</a:t>
            </a:r>
            <a:r>
              <a:rPr lang="en-US" dirty="0"/>
              <a:t> STRING, name STRING, </a:t>
            </a:r>
            <a:r>
              <a:rPr lang="en-US" dirty="0" err="1"/>
              <a:t>homephone</a:t>
            </a:r>
            <a:r>
              <a:rPr lang="en-US" dirty="0"/>
              <a:t> STRING, </a:t>
            </a:r>
            <a:r>
              <a:rPr lang="en-US" dirty="0" err="1"/>
              <a:t>officephone</a:t>
            </a:r>
            <a:r>
              <a:rPr lang="en-US" dirty="0"/>
              <a:t> STRING, </a:t>
            </a:r>
            <a:r>
              <a:rPr lang="en-US" dirty="0" err="1"/>
              <a:t>officeaddress</a:t>
            </a:r>
            <a:r>
              <a:rPr lang="en-US" dirty="0"/>
              <a:t> STRING)</a:t>
            </a:r>
          </a:p>
          <a:p>
            <a:pPr lvl="1"/>
            <a:r>
              <a:rPr lang="en-US" dirty="0" smtClean="0"/>
              <a:t>STORED </a:t>
            </a:r>
            <a:r>
              <a:rPr lang="en-US" dirty="0"/>
              <a:t>BY '</a:t>
            </a:r>
            <a:r>
              <a:rPr lang="en-US" dirty="0" err="1"/>
              <a:t>org.apache.hadoop.hive.hbase.HBaseStorageHandler</a:t>
            </a:r>
            <a:r>
              <a:rPr lang="en-US" dirty="0"/>
              <a:t>'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SERDEPROPERTIES ('</a:t>
            </a:r>
            <a:r>
              <a:rPr lang="en-US" dirty="0" err="1"/>
              <a:t>hbase.columns.mapping</a:t>
            </a:r>
            <a:r>
              <a:rPr lang="en-US" dirty="0"/>
              <a:t>' = ':</a:t>
            </a:r>
            <a:r>
              <a:rPr lang="en-US" dirty="0" err="1"/>
              <a:t>key,Personal:Name,Personal:Phone,Office:Phone,Office:Address</a:t>
            </a:r>
            <a:r>
              <a:rPr lang="en-US" dirty="0"/>
              <a:t>')</a:t>
            </a:r>
          </a:p>
          <a:p>
            <a:pPr lvl="1"/>
            <a:r>
              <a:rPr lang="en-US" dirty="0" smtClean="0"/>
              <a:t>TBLPROPERTIES </a:t>
            </a:r>
            <a:r>
              <a:rPr lang="en-US" dirty="0"/>
              <a:t>('hbase.table.name' = 'Contacts</a:t>
            </a:r>
            <a:r>
              <a:rPr lang="en-US" dirty="0" smtClean="0"/>
              <a:t>');</a:t>
            </a:r>
          </a:p>
          <a:p>
            <a:r>
              <a:rPr lang="en-US" dirty="0"/>
              <a:t>Run the </a:t>
            </a:r>
            <a:r>
              <a:rPr lang="en-US" dirty="0" err="1" smtClean="0"/>
              <a:t>HiveQL</a:t>
            </a:r>
            <a:r>
              <a:rPr lang="en-US" dirty="0" smtClean="0"/>
              <a:t> queries on the </a:t>
            </a:r>
            <a:r>
              <a:rPr lang="en-US" dirty="0" err="1" smtClean="0"/>
              <a:t>Hbase</a:t>
            </a:r>
            <a:r>
              <a:rPr lang="en-US" dirty="0" smtClean="0"/>
              <a:t> table</a:t>
            </a:r>
            <a:r>
              <a:rPr lang="en-US" dirty="0"/>
              <a:t>: </a:t>
            </a:r>
            <a:r>
              <a:rPr lang="en-US" dirty="0" err="1" smtClean="0"/>
              <a:t>hbasecontacts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Accessing </a:t>
            </a:r>
            <a:r>
              <a:rPr lang="en-US" dirty="0" err="1" smtClean="0"/>
              <a:t>HBase</a:t>
            </a:r>
            <a:r>
              <a:rPr lang="en-US" dirty="0" smtClean="0"/>
              <a:t> from </a:t>
            </a:r>
            <a:r>
              <a:rPr lang="en-US" dirty="0"/>
              <a:t>S</a:t>
            </a:r>
            <a:r>
              <a:rPr lang="en-US" dirty="0" smtClean="0"/>
              <a:t>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https://github.com/hortonworks-spark/shc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HDFS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b="1" i="1" u="sng" dirty="0" smtClean="0">
                <a:solidFill>
                  <a:srgbClr val="800000"/>
                </a:solidFill>
              </a:rPr>
              <a:t>HBase</a:t>
            </a:r>
            <a:r>
              <a:rPr lang="en-US" dirty="0" smtClean="0"/>
              <a:t> is designed to efficiently address the above points</a:t>
            </a:r>
          </a:p>
          <a:p>
            <a:pPr lvl="1"/>
            <a:r>
              <a:rPr lang="en-US" dirty="0" smtClean="0"/>
              <a:t>Fast record lookup</a:t>
            </a:r>
          </a:p>
          <a:p>
            <a:pPr lvl="1"/>
            <a:r>
              <a:rPr lang="en-US" dirty="0" smtClean="0"/>
              <a:t>Support for record-level insertion</a:t>
            </a:r>
          </a:p>
          <a:p>
            <a:pPr lvl="1"/>
            <a:r>
              <a:rPr lang="en-US" dirty="0" smtClean="0"/>
              <a:t>Support for updates (not in place)</a:t>
            </a:r>
          </a:p>
          <a:p>
            <a:pPr lvl="1"/>
            <a:endParaRPr lang="en-US" dirty="0"/>
          </a:p>
          <a:p>
            <a:r>
              <a:rPr lang="en-US" dirty="0" smtClean="0"/>
              <a:t>HBase updates are done by creating new versions of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3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609" y="5468259"/>
            <a:ext cx="7726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If application has neither random reads or writes </a:t>
            </a:r>
            <a:r>
              <a:rPr lang="en-US" sz="2000" b="1" dirty="0" smtClean="0">
                <a:solidFill>
                  <a:srgbClr val="800000"/>
                </a:solidFill>
                <a:sym typeface="Wingdings"/>
              </a:rPr>
              <a:t> Stick to HDFS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4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Data Model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3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112" y="1919111"/>
            <a:ext cx="7596364" cy="4146410"/>
          </a:xfrm>
        </p:spPr>
        <p:txBody>
          <a:bodyPr/>
          <a:lstStyle/>
          <a:p>
            <a:r>
              <a:rPr lang="en-US" altLang="zh-TW" b="1" dirty="0">
                <a:latin typeface="Arial" charset="0"/>
                <a:ea typeface="宋体" charset="0"/>
              </a:rPr>
              <a:t>HBase </a:t>
            </a:r>
            <a:r>
              <a:rPr lang="en-US" altLang="zh-TW" b="1" dirty="0" smtClean="0">
                <a:latin typeface="Arial" charset="0"/>
                <a:ea typeface="宋体" charset="0"/>
              </a:rPr>
              <a:t>is based on Google’s </a:t>
            </a:r>
            <a:r>
              <a:rPr lang="en-US" altLang="zh-TW" b="1" dirty="0" err="1" smtClean="0">
                <a:latin typeface="Arial" charset="0"/>
                <a:ea typeface="宋体" charset="0"/>
              </a:rPr>
              <a:t>Bigtable</a:t>
            </a:r>
            <a:r>
              <a:rPr lang="en-US" altLang="zh-TW" b="1" dirty="0" smtClean="0">
                <a:latin typeface="Arial" charset="0"/>
                <a:ea typeface="宋体" charset="0"/>
              </a:rPr>
              <a:t> model</a:t>
            </a:r>
          </a:p>
          <a:p>
            <a:pPr lvl="1"/>
            <a:r>
              <a:rPr lang="en-US" altLang="zh-TW" b="1" dirty="0" smtClean="0">
                <a:latin typeface="Arial" charset="0"/>
                <a:ea typeface="宋体" charset="0"/>
              </a:rPr>
              <a:t>Key-Value pairs</a:t>
            </a:r>
            <a:endParaRPr lang="en-US" altLang="zh-TW" b="1" dirty="0">
              <a:latin typeface="Arial" charset="0"/>
              <a:ea typeface="宋体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6" y="3378763"/>
            <a:ext cx="6945875" cy="19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2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Logical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Screen shot 2013-02-14 at 11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1" y="1853735"/>
            <a:ext cx="7789056" cy="42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</TotalTime>
  <Words>1277</Words>
  <Application>Microsoft Office PowerPoint</Application>
  <PresentationFormat>On-screen Show (4:3)</PresentationFormat>
  <Paragraphs>248</Paragraphs>
  <Slides>42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宋体</vt:lpstr>
      <vt:lpstr>Arial</vt:lpstr>
      <vt:lpstr>Arial Black</vt:lpstr>
      <vt:lpstr>Brush Script MT</vt:lpstr>
      <vt:lpstr>Calibri</vt:lpstr>
      <vt:lpstr>Calisto MT</vt:lpstr>
      <vt:lpstr>GillSans</vt:lpstr>
      <vt:lpstr>Wingdings</vt:lpstr>
      <vt:lpstr>ヒラギノ角ゴ ProN W3</vt:lpstr>
      <vt:lpstr>Capital</vt:lpstr>
      <vt:lpstr>Default Design</vt:lpstr>
      <vt:lpstr>Visio</vt:lpstr>
      <vt:lpstr>Document</vt:lpstr>
      <vt:lpstr>HBase and Hive</vt:lpstr>
      <vt:lpstr>HBase: Overview </vt:lpstr>
      <vt:lpstr>HBase: Part of Hadoop’s Ecosystem</vt:lpstr>
      <vt:lpstr>HBase vs. HDFS</vt:lpstr>
      <vt:lpstr>HBase vs. HDFS (Cont’d)</vt:lpstr>
      <vt:lpstr>HBase vs. HDFS (Cont’d)</vt:lpstr>
      <vt:lpstr>HBase Data Model</vt:lpstr>
      <vt:lpstr>HBase Data Model</vt:lpstr>
      <vt:lpstr>HBase Logical View</vt:lpstr>
      <vt:lpstr>HBase: Keys and Column Families</vt:lpstr>
      <vt:lpstr>PowerPoint Presentation</vt:lpstr>
      <vt:lpstr>PowerPoint Presentation</vt:lpstr>
      <vt:lpstr>Notes on Data Model</vt:lpstr>
      <vt:lpstr>Notes on Data Model (Cont’d)</vt:lpstr>
      <vt:lpstr>HBase Physical Model</vt:lpstr>
      <vt:lpstr>HBase Physical Model</vt:lpstr>
      <vt:lpstr>Example</vt:lpstr>
      <vt:lpstr>Column Families</vt:lpstr>
      <vt:lpstr>HBase Regions</vt:lpstr>
      <vt:lpstr>HBase Architecture</vt:lpstr>
      <vt:lpstr>Three Major Components</vt:lpstr>
      <vt:lpstr>HBase Components</vt:lpstr>
      <vt:lpstr>Big Picture</vt:lpstr>
      <vt:lpstr>Demo: HBase on Azure</vt:lpstr>
      <vt:lpstr>HBase vs. HDFS</vt:lpstr>
      <vt:lpstr>HBase vs. RDBMS</vt:lpstr>
      <vt:lpstr>When to use HBase</vt:lpstr>
      <vt:lpstr>HBase: Joins</vt:lpstr>
      <vt:lpstr>Hive</vt:lpstr>
      <vt:lpstr>Hive</vt:lpstr>
      <vt:lpstr>Data Model</vt:lpstr>
      <vt:lpstr>Metastore</vt:lpstr>
      <vt:lpstr>Physical Layout</vt:lpstr>
      <vt:lpstr>Hive: Example</vt:lpstr>
      <vt:lpstr>Hive: Behind the Scenes</vt:lpstr>
      <vt:lpstr>MapReduce Code</vt:lpstr>
      <vt:lpstr>Hive + HBase </vt:lpstr>
      <vt:lpstr>Integration</vt:lpstr>
      <vt:lpstr>Integration</vt:lpstr>
      <vt:lpstr>Integration</vt:lpstr>
      <vt:lpstr>Demo on Azure</vt:lpstr>
      <vt:lpstr>Accessing HBase from Spark</vt:lpstr>
    </vt:vector>
  </TitlesOfParts>
  <Company>WPI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Ke Yi</cp:lastModifiedBy>
  <cp:revision>352</cp:revision>
  <dcterms:created xsi:type="dcterms:W3CDTF">2013-01-13T20:33:29Z</dcterms:created>
  <dcterms:modified xsi:type="dcterms:W3CDTF">2017-11-13T07:52:46Z</dcterms:modified>
</cp:coreProperties>
</file>